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4" r:id="rId4"/>
  </p:sldMasterIdLst>
  <p:sldIdLst>
    <p:sldId id="257" r:id="rId5"/>
    <p:sldId id="258" r:id="rId6"/>
    <p:sldId id="262" r:id="rId7"/>
    <p:sldId id="259" r:id="rId8"/>
    <p:sldId id="267" r:id="rId9"/>
    <p:sldId id="263" r:id="rId10"/>
    <p:sldId id="264" r:id="rId11"/>
    <p:sldId id="260"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EA0C0817-A112-4847-8014-A94B7D2A4EA3}" type="datetime1">
              <a:rPr lang="en-US" smtClean="0"/>
              <a:t>9/2/2020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4B7E4EF-A1BD-40F4-AB7B-04F084DD991D}"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101928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1018158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08297373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419266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C646AA-F36E-4540-911D-FFFC0A0EF24A}" type="datetime1">
              <a:rPr lang="en-US" smtClean="0"/>
              <a:t>9/2/2020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5978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9/2/2020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24942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9/2/2020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98475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9/2/2020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696144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9/2/2020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73301464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8D12A6-918A-48BD-8CB9-CA713993B0EA}" type="datetime1">
              <a:rPr lang="en-US" smtClean="0"/>
              <a:t>9/2/2020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9095062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78CE86-875F-4587-BCF6-FA054AFC0D53}" type="datetime1">
              <a:rPr lang="en-US" smtClean="0"/>
              <a:pPr/>
              <a:t>9/2/2020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37582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F6FA2B21-3FCD-4721-B95C-427943F61125}" type="datetime1">
              <a:rPr lang="en-US" smtClean="0"/>
              <a:t>9/2/2020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39461866"/>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hf sldNum="0"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holmes@stconstanceschool.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l="16979" r="19908" b="-1"/>
          <a:stretch/>
        </p:blipFill>
        <p:spPr>
          <a:xfrm>
            <a:off x="5337548" y="670965"/>
            <a:ext cx="6189620" cy="5516602"/>
          </a:xfrm>
          <a:prstGeom prst="rect">
            <a:avLst/>
          </a:prstGeom>
        </p:spPr>
      </p:pic>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068236" y="1023867"/>
            <a:ext cx="3793678" cy="3349641"/>
          </a:xfrm>
        </p:spPr>
        <p:txBody>
          <a:bodyPr>
            <a:normAutofit/>
          </a:bodyPr>
          <a:lstStyle/>
          <a:p>
            <a:r>
              <a:rPr lang="en-US"/>
              <a:t>Back to School Night</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068236" y="4945377"/>
            <a:ext cx="3793678" cy="1037760"/>
          </a:xfrm>
        </p:spPr>
        <p:txBody>
          <a:bodyPr>
            <a:normAutofit/>
          </a:bodyPr>
          <a:lstStyle/>
          <a:p>
            <a:pPr>
              <a:spcAft>
                <a:spcPts val="600"/>
              </a:spcAft>
            </a:pPr>
            <a:r>
              <a:rPr lang="en-US"/>
              <a:t>Second Grade</a:t>
            </a:r>
          </a:p>
        </p:txBody>
      </p:sp>
    </p:spTree>
    <p:extLst>
      <p:ext uri="{BB962C8B-B14F-4D97-AF65-F5344CB8AC3E}">
        <p14:creationId xmlns:p14="http://schemas.microsoft.com/office/powerpoint/2010/main" val="258428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700B4-2F76-4884-98A6-58AA19379F08}"/>
              </a:ext>
            </a:extLst>
          </p:cNvPr>
          <p:cNvSpPr>
            <a:spLocks noGrp="1"/>
          </p:cNvSpPr>
          <p:nvPr>
            <p:ph type="title"/>
          </p:nvPr>
        </p:nvSpPr>
        <p:spPr/>
        <p:txBody>
          <a:bodyPr/>
          <a:lstStyle/>
          <a:p>
            <a:pPr algn="ctr"/>
            <a:r>
              <a:rPr lang="en-US" dirty="0" err="1">
                <a:latin typeface="Arial Black" panose="020B0A04020102020204" pitchFamily="34" charset="0"/>
              </a:rPr>
              <a:t>Iready</a:t>
            </a:r>
            <a:r>
              <a:rPr lang="en-US" dirty="0">
                <a:latin typeface="Arial Black" panose="020B0A04020102020204" pitchFamily="34" charset="0"/>
              </a:rPr>
              <a:t> </a:t>
            </a:r>
          </a:p>
        </p:txBody>
      </p:sp>
      <p:sp>
        <p:nvSpPr>
          <p:cNvPr id="3" name="Content Placeholder 2">
            <a:extLst>
              <a:ext uri="{FF2B5EF4-FFF2-40B4-BE49-F238E27FC236}">
                <a16:creationId xmlns:a16="http://schemas.microsoft.com/office/drawing/2014/main" id="{727CFF48-F868-4D89-93A4-97FDE9DD3171}"/>
              </a:ext>
            </a:extLst>
          </p:cNvPr>
          <p:cNvSpPr>
            <a:spLocks noGrp="1"/>
          </p:cNvSpPr>
          <p:nvPr>
            <p:ph idx="1"/>
          </p:nvPr>
        </p:nvSpPr>
        <p:spPr/>
        <p:txBody>
          <a:bodyPr>
            <a:normAutofit/>
          </a:bodyPr>
          <a:lstStyle/>
          <a:p>
            <a:r>
              <a:rPr lang="en-US" sz="2000" b="1" dirty="0">
                <a:solidFill>
                  <a:schemeClr val="tx1"/>
                </a:solidFill>
                <a:latin typeface="Constantia" panose="02030602050306030303" pitchFamily="18" charset="0"/>
              </a:rPr>
              <a:t>Please watch the following video to learn about </a:t>
            </a:r>
            <a:r>
              <a:rPr lang="en-US" sz="2000" b="1" dirty="0" err="1">
                <a:solidFill>
                  <a:schemeClr val="tx1"/>
                </a:solidFill>
                <a:latin typeface="Constantia" panose="02030602050306030303" pitchFamily="18" charset="0"/>
              </a:rPr>
              <a:t>iready</a:t>
            </a:r>
            <a:r>
              <a:rPr lang="en-US" sz="2000" b="1" dirty="0">
                <a:solidFill>
                  <a:schemeClr val="tx1"/>
                </a:solidFill>
                <a:latin typeface="Constantia" panose="02030602050306030303" pitchFamily="18" charset="0"/>
              </a:rPr>
              <a:t>: </a:t>
            </a:r>
          </a:p>
          <a:p>
            <a:r>
              <a:rPr lang="en-US" sz="2000" dirty="0">
                <a:solidFill>
                  <a:schemeClr val="tx1"/>
                </a:solidFill>
                <a:latin typeface="Constantia" panose="02030602050306030303" pitchFamily="18" charset="0"/>
              </a:rPr>
              <a:t>https://www.curriculumassociates.com/teaching-learning-2020/home-assessment-family-support?utm_campaign=IRE-656408b-NATL-200828-Assessing%20At%20Home%20Materials-Teacher-ptxt&amp;utm_medium=email&amp;utm_source=Eloqua</a:t>
            </a:r>
          </a:p>
        </p:txBody>
      </p:sp>
    </p:spTree>
    <p:extLst>
      <p:ext uri="{BB962C8B-B14F-4D97-AF65-F5344CB8AC3E}">
        <p14:creationId xmlns:p14="http://schemas.microsoft.com/office/powerpoint/2010/main" val="2263631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E737EB-CF23-42F2-8594-AF44B58D171C}"/>
              </a:ext>
            </a:extLst>
          </p:cNvPr>
          <p:cNvSpPr txBox="1"/>
          <p:nvPr/>
        </p:nvSpPr>
        <p:spPr>
          <a:xfrm>
            <a:off x="4095750" y="939284"/>
            <a:ext cx="9563100" cy="830997"/>
          </a:xfrm>
          <a:prstGeom prst="rect">
            <a:avLst/>
          </a:prstGeom>
          <a:noFill/>
        </p:spPr>
        <p:txBody>
          <a:bodyPr wrap="square" rtlCol="0">
            <a:spAutoFit/>
          </a:bodyPr>
          <a:lstStyle/>
          <a:p>
            <a:r>
              <a:rPr lang="en-US" sz="4800" dirty="0">
                <a:latin typeface="Arial Black" panose="020B0A04020102020204" pitchFamily="34" charset="0"/>
              </a:rPr>
              <a:t>Availability</a:t>
            </a:r>
            <a:r>
              <a:rPr lang="en-US" dirty="0">
                <a:latin typeface="Arial Black" panose="020B0A04020102020204" pitchFamily="34" charset="0"/>
              </a:rPr>
              <a:t> </a:t>
            </a:r>
          </a:p>
        </p:txBody>
      </p:sp>
      <p:sp>
        <p:nvSpPr>
          <p:cNvPr id="3" name="TextBox 2">
            <a:extLst>
              <a:ext uri="{FF2B5EF4-FFF2-40B4-BE49-F238E27FC236}">
                <a16:creationId xmlns:a16="http://schemas.microsoft.com/office/drawing/2014/main" id="{529B2542-AA11-476A-A58C-37B9A257BD6E}"/>
              </a:ext>
            </a:extLst>
          </p:cNvPr>
          <p:cNvSpPr txBox="1"/>
          <p:nvPr/>
        </p:nvSpPr>
        <p:spPr>
          <a:xfrm>
            <a:off x="819150" y="2028825"/>
            <a:ext cx="10725150" cy="4031873"/>
          </a:xfrm>
          <a:prstGeom prst="rect">
            <a:avLst/>
          </a:prstGeom>
          <a:noFill/>
        </p:spPr>
        <p:txBody>
          <a:bodyPr wrap="square" rtlCol="0">
            <a:spAutoFit/>
          </a:bodyPr>
          <a:lstStyle/>
          <a:p>
            <a:pPr marL="285750" indent="-285750">
              <a:buFont typeface="Arial" panose="020B0604020202020204" pitchFamily="34" charset="0"/>
              <a:buChar char="•"/>
            </a:pPr>
            <a:r>
              <a:rPr lang="en-US" sz="3200" b="1" dirty="0">
                <a:latin typeface="Constantia" panose="02030602050306030303" pitchFamily="18" charset="0"/>
              </a:rPr>
              <a:t>Notes from home </a:t>
            </a:r>
          </a:p>
          <a:p>
            <a:pPr marL="285750" indent="-285750">
              <a:buFont typeface="Arial" panose="020B0604020202020204" pitchFamily="34" charset="0"/>
              <a:buChar char="•"/>
            </a:pPr>
            <a:endParaRPr lang="en-US" sz="3200" b="1" dirty="0">
              <a:latin typeface="Constantia" panose="02030602050306030303" pitchFamily="18" charset="0"/>
            </a:endParaRPr>
          </a:p>
          <a:p>
            <a:pPr marL="285750" indent="-285750">
              <a:buFont typeface="Arial" panose="020B0604020202020204" pitchFamily="34" charset="0"/>
              <a:buChar char="•"/>
            </a:pPr>
            <a:r>
              <a:rPr lang="en-US" sz="3200" b="1" dirty="0">
                <a:latin typeface="Constantia" panose="02030602050306030303" pitchFamily="18" charset="0"/>
              </a:rPr>
              <a:t>Friday Folder </a:t>
            </a:r>
          </a:p>
          <a:p>
            <a:pPr marL="285750" indent="-285750">
              <a:buFont typeface="Arial" panose="020B0604020202020204" pitchFamily="34" charset="0"/>
              <a:buChar char="•"/>
            </a:pPr>
            <a:endParaRPr lang="en-US" sz="3200" b="1" dirty="0">
              <a:latin typeface="Constantia" panose="02030602050306030303" pitchFamily="18" charset="0"/>
            </a:endParaRPr>
          </a:p>
          <a:p>
            <a:pPr marL="285750" indent="-285750">
              <a:buFont typeface="Arial" panose="020B0604020202020204" pitchFamily="34" charset="0"/>
              <a:buChar char="•"/>
            </a:pPr>
            <a:r>
              <a:rPr lang="en-US" sz="3200" b="1" dirty="0">
                <a:latin typeface="Constantia" panose="02030602050306030303" pitchFamily="18" charset="0"/>
              </a:rPr>
              <a:t>Email</a:t>
            </a:r>
            <a:r>
              <a:rPr lang="en-US" sz="3200" dirty="0">
                <a:latin typeface="Constantia" panose="02030602050306030303" pitchFamily="18" charset="0"/>
              </a:rPr>
              <a:t>: </a:t>
            </a:r>
            <a:r>
              <a:rPr lang="en-US" sz="3200" dirty="0">
                <a:solidFill>
                  <a:srgbClr val="00B0F0"/>
                </a:solidFill>
                <a:latin typeface="Constantia" panose="02030602050306030303" pitchFamily="18" charset="0"/>
                <a:hlinkClick r:id="rId2"/>
              </a:rPr>
              <a:t>aholmes@stconstanceschool.org</a:t>
            </a:r>
            <a:endParaRPr lang="en-US" sz="3200" dirty="0">
              <a:latin typeface="Constantia" panose="02030602050306030303" pitchFamily="18" charset="0"/>
            </a:endParaRPr>
          </a:p>
          <a:p>
            <a:pPr marL="285750" indent="-285750">
              <a:buFont typeface="Arial" panose="020B0604020202020204" pitchFamily="34" charset="0"/>
              <a:buChar char="•"/>
            </a:pPr>
            <a:endParaRPr lang="en-US" sz="3200" b="1" dirty="0">
              <a:latin typeface="Constantia" panose="02030602050306030303" pitchFamily="18" charset="0"/>
            </a:endParaRPr>
          </a:p>
          <a:p>
            <a:pPr marL="285750" indent="-285750">
              <a:buFont typeface="Arial" panose="020B0604020202020204" pitchFamily="34" charset="0"/>
              <a:buChar char="•"/>
            </a:pPr>
            <a:r>
              <a:rPr lang="en-US" sz="3200" b="1" dirty="0">
                <a:latin typeface="Constantia" panose="02030602050306030303" pitchFamily="18" charset="0"/>
              </a:rPr>
              <a:t>Seesaw</a:t>
            </a:r>
            <a:r>
              <a:rPr lang="en-US" sz="3200" dirty="0">
                <a:latin typeface="Constantia" panose="02030602050306030303" pitchFamily="18" charset="0"/>
              </a:rPr>
              <a:t>: https://web.seesaw.me/</a:t>
            </a:r>
          </a:p>
          <a:p>
            <a:endParaRPr lang="en-US" sz="3200" dirty="0">
              <a:latin typeface="Arial Black" panose="020B0A04020102020204" pitchFamily="34" charset="0"/>
            </a:endParaRPr>
          </a:p>
        </p:txBody>
      </p:sp>
    </p:spTree>
    <p:extLst>
      <p:ext uri="{BB962C8B-B14F-4D97-AF65-F5344CB8AC3E}">
        <p14:creationId xmlns:p14="http://schemas.microsoft.com/office/powerpoint/2010/main" val="1064751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D1CC3-7297-4BBF-B95F-103C645D538C}"/>
              </a:ext>
            </a:extLst>
          </p:cNvPr>
          <p:cNvSpPr>
            <a:spLocks noGrp="1"/>
          </p:cNvSpPr>
          <p:nvPr>
            <p:ph type="title"/>
          </p:nvPr>
        </p:nvSpPr>
        <p:spPr/>
        <p:txBody>
          <a:bodyPr/>
          <a:lstStyle/>
          <a:p>
            <a:pPr algn="ctr"/>
            <a:r>
              <a:rPr lang="en-US" dirty="0">
                <a:latin typeface="Arial Black" panose="020B0A04020102020204" pitchFamily="34" charset="0"/>
              </a:rPr>
              <a:t>Class Announcements </a:t>
            </a:r>
          </a:p>
        </p:txBody>
      </p:sp>
      <p:sp>
        <p:nvSpPr>
          <p:cNvPr id="3" name="TextBox 2">
            <a:extLst>
              <a:ext uri="{FF2B5EF4-FFF2-40B4-BE49-F238E27FC236}">
                <a16:creationId xmlns:a16="http://schemas.microsoft.com/office/drawing/2014/main" id="{FF81470C-67F5-4D0E-A2CA-4862F1824AA5}"/>
              </a:ext>
            </a:extLst>
          </p:cNvPr>
          <p:cNvSpPr txBox="1"/>
          <p:nvPr/>
        </p:nvSpPr>
        <p:spPr>
          <a:xfrm>
            <a:off x="714375" y="2133600"/>
            <a:ext cx="10829925" cy="3108543"/>
          </a:xfrm>
          <a:prstGeom prst="rect">
            <a:avLst/>
          </a:prstGeom>
          <a:noFill/>
        </p:spPr>
        <p:txBody>
          <a:bodyPr wrap="square" rtlCol="0">
            <a:spAutoFit/>
          </a:bodyPr>
          <a:lstStyle/>
          <a:p>
            <a:pPr marL="285750" indent="-285750">
              <a:buFont typeface="Arial" panose="020B0604020202020204" pitchFamily="34" charset="0"/>
              <a:buChar char="•"/>
            </a:pPr>
            <a:r>
              <a:rPr lang="en-US" sz="2800" b="1" dirty="0">
                <a:latin typeface="Constantia" panose="02030602050306030303" pitchFamily="18" charset="0"/>
              </a:rPr>
              <a:t>Class website</a:t>
            </a:r>
            <a:r>
              <a:rPr lang="en-US" sz="2800" dirty="0">
                <a:latin typeface="Constantia" panose="02030602050306030303" pitchFamily="18" charset="0"/>
              </a:rPr>
              <a:t>: http://secondgrade102.weebly.com/ </a:t>
            </a:r>
          </a:p>
          <a:p>
            <a:pPr marL="285750" indent="-285750">
              <a:buFont typeface="Arial" panose="020B0604020202020204" pitchFamily="34" charset="0"/>
              <a:buChar char="•"/>
            </a:pPr>
            <a:endParaRPr lang="en-US" sz="2800" dirty="0">
              <a:latin typeface="Constantia" panose="02030602050306030303" pitchFamily="18" charset="0"/>
            </a:endParaRPr>
          </a:p>
          <a:p>
            <a:pPr marL="285750" indent="-285750">
              <a:buFont typeface="Arial" panose="020B0604020202020204" pitchFamily="34" charset="0"/>
              <a:buChar char="•"/>
            </a:pPr>
            <a:endParaRPr lang="en-US" sz="2800" dirty="0">
              <a:latin typeface="Constantia" panose="02030602050306030303" pitchFamily="18" charset="0"/>
            </a:endParaRPr>
          </a:p>
          <a:p>
            <a:pPr marL="285750" indent="-285750">
              <a:buFont typeface="Arial" panose="020B0604020202020204" pitchFamily="34" charset="0"/>
              <a:buChar char="•"/>
            </a:pPr>
            <a:r>
              <a:rPr lang="en-US" sz="2800" b="1" dirty="0">
                <a:latin typeface="Constantia" panose="02030602050306030303" pitchFamily="18" charset="0"/>
              </a:rPr>
              <a:t>Seesaw</a:t>
            </a:r>
          </a:p>
          <a:p>
            <a:pPr marL="285750" indent="-285750">
              <a:buFont typeface="Arial" panose="020B0604020202020204" pitchFamily="34" charset="0"/>
              <a:buChar char="•"/>
            </a:pPr>
            <a:endParaRPr lang="en-US" sz="2800" dirty="0">
              <a:latin typeface="Constantia" panose="02030602050306030303" pitchFamily="18" charset="0"/>
            </a:endParaRPr>
          </a:p>
          <a:p>
            <a:pPr marL="285750" indent="-285750">
              <a:buFont typeface="Arial" panose="020B0604020202020204" pitchFamily="34" charset="0"/>
              <a:buChar char="•"/>
            </a:pPr>
            <a:endParaRPr lang="en-US" sz="2800" dirty="0">
              <a:latin typeface="Constantia" panose="02030602050306030303" pitchFamily="18" charset="0"/>
            </a:endParaRPr>
          </a:p>
          <a:p>
            <a:pPr marL="285750" indent="-285750">
              <a:buFont typeface="Arial" panose="020B0604020202020204" pitchFamily="34" charset="0"/>
              <a:buChar char="•"/>
            </a:pPr>
            <a:r>
              <a:rPr lang="en-US" sz="2800" b="1" dirty="0">
                <a:latin typeface="Constantia" panose="02030602050306030303" pitchFamily="18" charset="0"/>
              </a:rPr>
              <a:t>Email </a:t>
            </a:r>
          </a:p>
        </p:txBody>
      </p:sp>
    </p:spTree>
    <p:extLst>
      <p:ext uri="{BB962C8B-B14F-4D97-AF65-F5344CB8AC3E}">
        <p14:creationId xmlns:p14="http://schemas.microsoft.com/office/powerpoint/2010/main" val="124430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D1FB40-89C7-4222-BB32-FB9BF0649A62}"/>
              </a:ext>
            </a:extLst>
          </p:cNvPr>
          <p:cNvSpPr txBox="1"/>
          <p:nvPr/>
        </p:nvSpPr>
        <p:spPr>
          <a:xfrm>
            <a:off x="1666875" y="866775"/>
            <a:ext cx="8896350" cy="646331"/>
          </a:xfrm>
          <a:prstGeom prst="rect">
            <a:avLst/>
          </a:prstGeom>
          <a:noFill/>
        </p:spPr>
        <p:txBody>
          <a:bodyPr wrap="square" rtlCol="0">
            <a:spAutoFit/>
          </a:bodyPr>
          <a:lstStyle/>
          <a:p>
            <a:pPr algn="ctr"/>
            <a:r>
              <a:rPr lang="en-US" sz="3600" dirty="0">
                <a:latin typeface="Arial Black" panose="020B0A04020102020204" pitchFamily="34" charset="0"/>
              </a:rPr>
              <a:t>Weekly Procedures</a:t>
            </a:r>
          </a:p>
        </p:txBody>
      </p:sp>
      <p:sp>
        <p:nvSpPr>
          <p:cNvPr id="3" name="TextBox 2">
            <a:extLst>
              <a:ext uri="{FF2B5EF4-FFF2-40B4-BE49-F238E27FC236}">
                <a16:creationId xmlns:a16="http://schemas.microsoft.com/office/drawing/2014/main" id="{74DDBD5A-1E18-4241-AD67-B3BA98E052E2}"/>
              </a:ext>
            </a:extLst>
          </p:cNvPr>
          <p:cNvSpPr txBox="1"/>
          <p:nvPr/>
        </p:nvSpPr>
        <p:spPr>
          <a:xfrm>
            <a:off x="866775" y="1828800"/>
            <a:ext cx="10763250" cy="3693319"/>
          </a:xfrm>
          <a:prstGeom prst="rect">
            <a:avLst/>
          </a:prstGeom>
          <a:noFill/>
        </p:spPr>
        <p:txBody>
          <a:bodyPr wrap="square" rtlCol="0">
            <a:spAutoFit/>
          </a:bodyPr>
          <a:lstStyle/>
          <a:p>
            <a:pPr marL="285750" indent="-285750">
              <a:buFont typeface="Arial" panose="020B0604020202020204" pitchFamily="34" charset="0"/>
              <a:buChar char="•"/>
            </a:pPr>
            <a:r>
              <a:rPr lang="en-US" b="1" dirty="0">
                <a:latin typeface="Constantia" panose="02030602050306030303" pitchFamily="18" charset="0"/>
              </a:rPr>
              <a:t>Daily planner:</a:t>
            </a:r>
            <a:r>
              <a:rPr lang="en-US" dirty="0">
                <a:latin typeface="Constantia" panose="02030602050306030303" pitchFamily="18" charset="0"/>
              </a:rPr>
              <a:t> Students copy down homework written on the board every morning in their planner. Planner’s are checked at the end of the day before students go home </a:t>
            </a:r>
          </a:p>
          <a:p>
            <a:pPr marL="285750" indent="-285750">
              <a:buFont typeface="Arial" panose="020B0604020202020204" pitchFamily="34" charset="0"/>
              <a:buChar char="•"/>
            </a:pPr>
            <a:endParaRPr lang="en-US" b="1" dirty="0">
              <a:latin typeface="Constantia" panose="02030602050306030303" pitchFamily="18" charset="0"/>
            </a:endParaRPr>
          </a:p>
          <a:p>
            <a:pPr marL="285750" indent="-285750">
              <a:buFont typeface="Arial" panose="020B0604020202020204" pitchFamily="34" charset="0"/>
              <a:buChar char="•"/>
            </a:pPr>
            <a:endParaRPr lang="en-US" b="1" dirty="0">
              <a:latin typeface="Constantia" panose="02030602050306030303" pitchFamily="18" charset="0"/>
            </a:endParaRPr>
          </a:p>
          <a:p>
            <a:pPr marL="285750" indent="-285750">
              <a:buFont typeface="Arial" panose="020B0604020202020204" pitchFamily="34" charset="0"/>
              <a:buChar char="•"/>
            </a:pPr>
            <a:r>
              <a:rPr lang="en-US" b="1" dirty="0">
                <a:latin typeface="Constantia" panose="02030602050306030303" pitchFamily="18" charset="0"/>
              </a:rPr>
              <a:t>Weekly folders: </a:t>
            </a:r>
            <a:r>
              <a:rPr lang="en-US" dirty="0">
                <a:latin typeface="Constantia" panose="02030602050306030303" pitchFamily="18" charset="0"/>
              </a:rPr>
              <a:t>work that needs to return to school the next day goes in the “return to school side of the folder”. Work that can stay at home goes in the “keep at home side of the folder”.</a:t>
            </a:r>
          </a:p>
          <a:p>
            <a:pPr marL="285750" indent="-285750">
              <a:buFont typeface="Arial" panose="020B0604020202020204" pitchFamily="34" charset="0"/>
              <a:buChar char="•"/>
            </a:pPr>
            <a:endParaRPr lang="en-US" dirty="0">
              <a:latin typeface="Constantia" panose="02030602050306030303" pitchFamily="18" charset="0"/>
            </a:endParaRPr>
          </a:p>
          <a:p>
            <a:pPr marL="285750" indent="-285750">
              <a:buFont typeface="Arial" panose="020B0604020202020204" pitchFamily="34" charset="0"/>
              <a:buChar char="•"/>
            </a:pPr>
            <a:r>
              <a:rPr lang="en-US" b="1" dirty="0">
                <a:latin typeface="Constantia" panose="02030602050306030303" pitchFamily="18" charset="0"/>
              </a:rPr>
              <a:t>Homework: </a:t>
            </a:r>
            <a:r>
              <a:rPr lang="en-US" dirty="0">
                <a:latin typeface="Constantia" panose="02030602050306030303" pitchFamily="18" charset="0"/>
              </a:rPr>
              <a:t>Homework is due the next day unless otherwise announced. </a:t>
            </a:r>
            <a:endParaRPr lang="en-US" b="1" dirty="0">
              <a:latin typeface="Constantia" panose="02030602050306030303" pitchFamily="18" charset="0"/>
            </a:endParaRPr>
          </a:p>
          <a:p>
            <a:pPr marL="285750" indent="-285750">
              <a:buFont typeface="Arial" panose="020B0604020202020204" pitchFamily="34" charset="0"/>
              <a:buChar char="•"/>
            </a:pPr>
            <a:endParaRPr lang="en-US" dirty="0">
              <a:latin typeface="Constantia" panose="02030602050306030303" pitchFamily="18" charset="0"/>
            </a:endParaRPr>
          </a:p>
          <a:p>
            <a:pPr marL="285750" indent="-285750">
              <a:buFont typeface="Arial" panose="020B0604020202020204" pitchFamily="34" charset="0"/>
              <a:buChar char="•"/>
            </a:pPr>
            <a:endParaRPr lang="en-US" dirty="0">
              <a:latin typeface="Constantia" panose="02030602050306030303" pitchFamily="18" charset="0"/>
            </a:endParaRPr>
          </a:p>
          <a:p>
            <a:pPr marL="285750" indent="-285750">
              <a:buFont typeface="Arial" panose="020B0604020202020204" pitchFamily="34" charset="0"/>
              <a:buChar char="•"/>
            </a:pPr>
            <a:r>
              <a:rPr lang="en-US" b="1" dirty="0">
                <a:latin typeface="Constantia" panose="02030602050306030303" pitchFamily="18" charset="0"/>
              </a:rPr>
              <a:t>Friday folders</a:t>
            </a:r>
            <a:r>
              <a:rPr lang="en-US" dirty="0">
                <a:latin typeface="Constantia" panose="02030602050306030303" pitchFamily="18" charset="0"/>
              </a:rPr>
              <a:t>: Graded tests and homework will be returned to student at the end of the week in their Friday folder. Students must return folders the following week with a parent or guardian signature.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112412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8FC5-2FD0-4153-9501-EF14C85A6497}"/>
              </a:ext>
            </a:extLst>
          </p:cNvPr>
          <p:cNvSpPr>
            <a:spLocks noGrp="1"/>
          </p:cNvSpPr>
          <p:nvPr>
            <p:ph type="title"/>
          </p:nvPr>
        </p:nvSpPr>
        <p:spPr/>
        <p:txBody>
          <a:bodyPr/>
          <a:lstStyle/>
          <a:p>
            <a:pPr algn="ctr"/>
            <a:r>
              <a:rPr lang="en-US" dirty="0">
                <a:solidFill>
                  <a:schemeClr val="tx1"/>
                </a:solidFill>
                <a:latin typeface="Arial Black" panose="020B0A04020102020204" pitchFamily="34" charset="0"/>
              </a:rPr>
              <a:t>Classroom Rules</a:t>
            </a:r>
          </a:p>
        </p:txBody>
      </p:sp>
      <p:sp>
        <p:nvSpPr>
          <p:cNvPr id="3" name="Content Placeholder 2">
            <a:extLst>
              <a:ext uri="{FF2B5EF4-FFF2-40B4-BE49-F238E27FC236}">
                <a16:creationId xmlns:a16="http://schemas.microsoft.com/office/drawing/2014/main" id="{20396E32-A047-40F2-B510-1C58B2ED6128}"/>
              </a:ext>
            </a:extLst>
          </p:cNvPr>
          <p:cNvSpPr>
            <a:spLocks noGrp="1"/>
          </p:cNvSpPr>
          <p:nvPr>
            <p:ph idx="1"/>
          </p:nvPr>
        </p:nvSpPr>
        <p:spPr/>
        <p:txBody>
          <a:bodyPr>
            <a:normAutofit/>
          </a:bodyPr>
          <a:lstStyle/>
          <a:p>
            <a:pPr marL="788670" indent="-742950">
              <a:buAutoNum type="arabicParenR"/>
            </a:pPr>
            <a:r>
              <a:rPr lang="en-US" sz="3600" dirty="0">
                <a:solidFill>
                  <a:schemeClr val="tx1"/>
                </a:solidFill>
                <a:latin typeface="Constantia" panose="02030602050306030303" pitchFamily="18" charset="0"/>
                <a:cs typeface="Times New Roman" panose="02020603050405020304" pitchFamily="18" charset="0"/>
              </a:rPr>
              <a:t>Wear your mask </a:t>
            </a:r>
          </a:p>
          <a:p>
            <a:pPr marL="788670" indent="-742950">
              <a:buAutoNum type="arabicParenR"/>
            </a:pPr>
            <a:r>
              <a:rPr lang="en-US" sz="3600" dirty="0">
                <a:solidFill>
                  <a:schemeClr val="tx1"/>
                </a:solidFill>
                <a:latin typeface="Constantia" panose="02030602050306030303" pitchFamily="18" charset="0"/>
                <a:cs typeface="Times New Roman" panose="02020603050405020304" pitchFamily="18" charset="0"/>
              </a:rPr>
              <a:t>Follow Directions </a:t>
            </a:r>
          </a:p>
          <a:p>
            <a:pPr marL="788670" indent="-742950">
              <a:buAutoNum type="arabicParenR"/>
            </a:pPr>
            <a:r>
              <a:rPr lang="en-US" sz="3600" dirty="0">
                <a:solidFill>
                  <a:schemeClr val="tx1"/>
                </a:solidFill>
                <a:latin typeface="Constantia" panose="02030602050306030303" pitchFamily="18" charset="0"/>
                <a:cs typeface="Times New Roman" panose="02020603050405020304" pitchFamily="18" charset="0"/>
              </a:rPr>
              <a:t>Keep Your Hands to Yourself </a:t>
            </a:r>
          </a:p>
          <a:p>
            <a:pPr marL="788670" indent="-742950">
              <a:buAutoNum type="arabicParenR"/>
            </a:pPr>
            <a:r>
              <a:rPr lang="en-US" sz="3600" dirty="0">
                <a:solidFill>
                  <a:schemeClr val="tx1"/>
                </a:solidFill>
                <a:latin typeface="Constantia" panose="02030602050306030303" pitchFamily="18" charset="0"/>
                <a:cs typeface="Times New Roman" panose="02020603050405020304" pitchFamily="18" charset="0"/>
              </a:rPr>
              <a:t>Stay in Your Seats and Raise Your Hand </a:t>
            </a:r>
          </a:p>
          <a:p>
            <a:pPr marL="788670" indent="-742950">
              <a:buAutoNum type="arabicParenR"/>
            </a:pPr>
            <a:r>
              <a:rPr lang="en-US" sz="3600" dirty="0">
                <a:solidFill>
                  <a:schemeClr val="tx1"/>
                </a:solidFill>
                <a:latin typeface="Constantia" panose="02030602050306030303" pitchFamily="18" charset="0"/>
                <a:cs typeface="Times New Roman" panose="02020603050405020304" pitchFamily="18" charset="0"/>
              </a:rPr>
              <a:t>Work Quietly </a:t>
            </a:r>
          </a:p>
          <a:p>
            <a:pPr marL="788670" indent="-742950">
              <a:buAutoNum type="arabicParenR"/>
            </a:pPr>
            <a:r>
              <a:rPr lang="en-US" sz="3600" dirty="0">
                <a:solidFill>
                  <a:schemeClr val="tx1"/>
                </a:solidFill>
                <a:latin typeface="Constantia" panose="02030602050306030303" pitchFamily="18" charset="0"/>
                <a:cs typeface="Times New Roman" panose="02020603050405020304" pitchFamily="18" charset="0"/>
              </a:rPr>
              <a:t>Always Try!</a:t>
            </a:r>
          </a:p>
        </p:txBody>
      </p:sp>
    </p:spTree>
    <p:extLst>
      <p:ext uri="{BB962C8B-B14F-4D97-AF65-F5344CB8AC3E}">
        <p14:creationId xmlns:p14="http://schemas.microsoft.com/office/powerpoint/2010/main" val="187891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B103432-42F8-4035-8D15-ED9E48B1B5DA}"/>
              </a:ext>
            </a:extLst>
          </p:cNvPr>
          <p:cNvPicPr>
            <a:picLocks noChangeAspect="1"/>
          </p:cNvPicPr>
          <p:nvPr/>
        </p:nvPicPr>
        <p:blipFill>
          <a:blip r:embed="rId2"/>
          <a:stretch>
            <a:fillRect/>
          </a:stretch>
        </p:blipFill>
        <p:spPr>
          <a:xfrm>
            <a:off x="1286827" y="1117464"/>
            <a:ext cx="9618345" cy="4351156"/>
          </a:xfrm>
          <a:prstGeom prst="rect">
            <a:avLst/>
          </a:prstGeom>
        </p:spPr>
      </p:pic>
      <p:pic>
        <p:nvPicPr>
          <p:cNvPr id="3" name="Picture 2">
            <a:extLst>
              <a:ext uri="{FF2B5EF4-FFF2-40B4-BE49-F238E27FC236}">
                <a16:creationId xmlns:a16="http://schemas.microsoft.com/office/drawing/2014/main" id="{472008A5-FDB6-4CC7-B82B-2A0B8F3F534F}"/>
              </a:ext>
            </a:extLst>
          </p:cNvPr>
          <p:cNvPicPr>
            <a:picLocks noChangeAspect="1"/>
          </p:cNvPicPr>
          <p:nvPr/>
        </p:nvPicPr>
        <p:blipFill>
          <a:blip r:embed="rId3"/>
          <a:stretch>
            <a:fillRect/>
          </a:stretch>
        </p:blipFill>
        <p:spPr>
          <a:xfrm>
            <a:off x="1286827" y="5468620"/>
            <a:ext cx="9618345" cy="961835"/>
          </a:xfrm>
          <a:prstGeom prst="rect">
            <a:avLst/>
          </a:prstGeom>
        </p:spPr>
      </p:pic>
      <p:sp>
        <p:nvSpPr>
          <p:cNvPr id="4" name="TextBox 3">
            <a:extLst>
              <a:ext uri="{FF2B5EF4-FFF2-40B4-BE49-F238E27FC236}">
                <a16:creationId xmlns:a16="http://schemas.microsoft.com/office/drawing/2014/main" id="{FB44C922-DC30-4060-9185-1A917467A19C}"/>
              </a:ext>
            </a:extLst>
          </p:cNvPr>
          <p:cNvSpPr txBox="1"/>
          <p:nvPr/>
        </p:nvSpPr>
        <p:spPr>
          <a:xfrm>
            <a:off x="2019935" y="499451"/>
            <a:ext cx="8402320" cy="523220"/>
          </a:xfrm>
          <a:prstGeom prst="rect">
            <a:avLst/>
          </a:prstGeom>
          <a:noFill/>
        </p:spPr>
        <p:txBody>
          <a:bodyPr wrap="square" rtlCol="0">
            <a:spAutoFit/>
          </a:bodyPr>
          <a:lstStyle/>
          <a:p>
            <a:pPr algn="ctr"/>
            <a:r>
              <a:rPr lang="en-US" sz="2800" dirty="0">
                <a:latin typeface="Arial Black" panose="020B0A04020102020204" pitchFamily="34" charset="0"/>
              </a:rPr>
              <a:t>Morning Classes</a:t>
            </a:r>
          </a:p>
        </p:txBody>
      </p:sp>
    </p:spTree>
    <p:extLst>
      <p:ext uri="{BB962C8B-B14F-4D97-AF65-F5344CB8AC3E}">
        <p14:creationId xmlns:p14="http://schemas.microsoft.com/office/powerpoint/2010/main" val="2563271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F3544C1-89CB-403E-802D-9F0F0524EB3E}"/>
              </a:ext>
            </a:extLst>
          </p:cNvPr>
          <p:cNvPicPr>
            <a:picLocks noChangeAspect="1"/>
          </p:cNvPicPr>
          <p:nvPr/>
        </p:nvPicPr>
        <p:blipFill>
          <a:blip r:embed="rId2"/>
          <a:stretch>
            <a:fillRect/>
          </a:stretch>
        </p:blipFill>
        <p:spPr>
          <a:xfrm>
            <a:off x="1014412" y="2095500"/>
            <a:ext cx="10372725" cy="4152900"/>
          </a:xfrm>
          <a:prstGeom prst="rect">
            <a:avLst/>
          </a:prstGeom>
        </p:spPr>
      </p:pic>
      <p:sp>
        <p:nvSpPr>
          <p:cNvPr id="3" name="TextBox 2">
            <a:extLst>
              <a:ext uri="{FF2B5EF4-FFF2-40B4-BE49-F238E27FC236}">
                <a16:creationId xmlns:a16="http://schemas.microsoft.com/office/drawing/2014/main" id="{C8C96BB5-8272-4ABE-81C4-62A4BF8D4062}"/>
              </a:ext>
            </a:extLst>
          </p:cNvPr>
          <p:cNvSpPr txBox="1"/>
          <p:nvPr/>
        </p:nvSpPr>
        <p:spPr>
          <a:xfrm>
            <a:off x="1305560" y="981075"/>
            <a:ext cx="9580880" cy="461665"/>
          </a:xfrm>
          <a:prstGeom prst="rect">
            <a:avLst/>
          </a:prstGeom>
          <a:noFill/>
        </p:spPr>
        <p:txBody>
          <a:bodyPr wrap="square" rtlCol="0">
            <a:spAutoFit/>
          </a:bodyPr>
          <a:lstStyle/>
          <a:p>
            <a:pPr algn="ctr"/>
            <a:r>
              <a:rPr lang="en-US" sz="2400" dirty="0">
                <a:latin typeface="Arial Black" panose="020B0A04020102020204" pitchFamily="34" charset="0"/>
              </a:rPr>
              <a:t>Afternoon Schedule</a:t>
            </a:r>
          </a:p>
        </p:txBody>
      </p:sp>
      <p:pic>
        <p:nvPicPr>
          <p:cNvPr id="4" name="Picture 3">
            <a:extLst>
              <a:ext uri="{FF2B5EF4-FFF2-40B4-BE49-F238E27FC236}">
                <a16:creationId xmlns:a16="http://schemas.microsoft.com/office/drawing/2014/main" id="{8406F3C0-BE57-438B-9D63-67810145E79D}"/>
              </a:ext>
            </a:extLst>
          </p:cNvPr>
          <p:cNvPicPr>
            <a:picLocks noChangeAspect="1"/>
          </p:cNvPicPr>
          <p:nvPr/>
        </p:nvPicPr>
        <p:blipFill>
          <a:blip r:embed="rId3"/>
          <a:stretch>
            <a:fillRect/>
          </a:stretch>
        </p:blipFill>
        <p:spPr>
          <a:xfrm>
            <a:off x="1047749" y="1714500"/>
            <a:ext cx="10306050" cy="381000"/>
          </a:xfrm>
          <a:prstGeom prst="rect">
            <a:avLst/>
          </a:prstGeom>
        </p:spPr>
      </p:pic>
    </p:spTree>
    <p:extLst>
      <p:ext uri="{BB962C8B-B14F-4D97-AF65-F5344CB8AC3E}">
        <p14:creationId xmlns:p14="http://schemas.microsoft.com/office/powerpoint/2010/main" val="2932314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32790-335A-4F1C-BE2C-337AE9868F59}"/>
              </a:ext>
            </a:extLst>
          </p:cNvPr>
          <p:cNvSpPr>
            <a:spLocks noGrp="1"/>
          </p:cNvSpPr>
          <p:nvPr>
            <p:ph type="title"/>
          </p:nvPr>
        </p:nvSpPr>
        <p:spPr>
          <a:xfrm>
            <a:off x="1066800" y="204444"/>
            <a:ext cx="10058400" cy="1371600"/>
          </a:xfrm>
        </p:spPr>
        <p:txBody>
          <a:bodyPr/>
          <a:lstStyle/>
          <a:p>
            <a:pPr algn="ctr"/>
            <a:r>
              <a:rPr lang="en-US" dirty="0">
                <a:latin typeface="Arial Black" panose="020B0A04020102020204" pitchFamily="34" charset="0"/>
              </a:rPr>
              <a:t>Curriculum </a:t>
            </a:r>
          </a:p>
        </p:txBody>
      </p:sp>
      <p:sp>
        <p:nvSpPr>
          <p:cNvPr id="3" name="Content Placeholder 2">
            <a:extLst>
              <a:ext uri="{FF2B5EF4-FFF2-40B4-BE49-F238E27FC236}">
                <a16:creationId xmlns:a16="http://schemas.microsoft.com/office/drawing/2014/main" id="{37BD656A-017B-433A-8BCB-ED1BB1DF55C9}"/>
              </a:ext>
            </a:extLst>
          </p:cNvPr>
          <p:cNvSpPr>
            <a:spLocks noGrp="1"/>
          </p:cNvSpPr>
          <p:nvPr>
            <p:ph idx="1"/>
          </p:nvPr>
        </p:nvSpPr>
        <p:spPr>
          <a:xfrm>
            <a:off x="1066800" y="1236345"/>
            <a:ext cx="10058400" cy="4831080"/>
          </a:xfrm>
        </p:spPr>
        <p:txBody>
          <a:bodyPr>
            <a:normAutofit/>
          </a:bodyPr>
          <a:lstStyle/>
          <a:p>
            <a:r>
              <a:rPr lang="en-US" sz="2000" b="1" dirty="0">
                <a:solidFill>
                  <a:schemeClr val="tx1"/>
                </a:solidFill>
                <a:latin typeface="Constantia" panose="02030602050306030303" pitchFamily="18" charset="0"/>
              </a:rPr>
              <a:t>Religion: </a:t>
            </a:r>
            <a:r>
              <a:rPr lang="en-US" sz="2000" dirty="0">
                <a:solidFill>
                  <a:schemeClr val="tx1"/>
                </a:solidFill>
                <a:latin typeface="Constantia" panose="02030602050306030303" pitchFamily="18" charset="0"/>
              </a:rPr>
              <a:t>focusing on reconciliation and holy communion. Parent meetings to be announced. </a:t>
            </a:r>
          </a:p>
          <a:p>
            <a:endParaRPr lang="en-US" sz="2000" b="1" dirty="0">
              <a:solidFill>
                <a:schemeClr val="tx1"/>
              </a:solidFill>
              <a:latin typeface="Constantia" panose="02030602050306030303" pitchFamily="18" charset="0"/>
            </a:endParaRPr>
          </a:p>
          <a:p>
            <a:r>
              <a:rPr lang="en-US" sz="2000" b="1" dirty="0">
                <a:solidFill>
                  <a:schemeClr val="tx1"/>
                </a:solidFill>
                <a:latin typeface="Constantia" panose="02030602050306030303" pitchFamily="18" charset="0"/>
              </a:rPr>
              <a:t>Math: </a:t>
            </a:r>
            <a:r>
              <a:rPr lang="en-US" sz="2000" dirty="0">
                <a:solidFill>
                  <a:schemeClr val="tx1"/>
                </a:solidFill>
                <a:latin typeface="Constantia" panose="02030602050306030303" pitchFamily="18" charset="0"/>
              </a:rPr>
              <a:t>Focusing on adding and subtracting, place value, and measurement. Introduction to multiplication. </a:t>
            </a:r>
          </a:p>
          <a:p>
            <a:endParaRPr lang="en-US" sz="2000" b="1" dirty="0">
              <a:solidFill>
                <a:schemeClr val="tx1"/>
              </a:solidFill>
              <a:latin typeface="Constantia" panose="02030602050306030303" pitchFamily="18" charset="0"/>
            </a:endParaRPr>
          </a:p>
          <a:p>
            <a:r>
              <a:rPr lang="en-US" sz="2000" b="1" dirty="0">
                <a:solidFill>
                  <a:schemeClr val="tx1"/>
                </a:solidFill>
                <a:latin typeface="Constantia" panose="02030602050306030303" pitchFamily="18" charset="0"/>
              </a:rPr>
              <a:t>Reading:  </a:t>
            </a:r>
            <a:r>
              <a:rPr lang="en-US" sz="2000" dirty="0">
                <a:solidFill>
                  <a:schemeClr val="tx1"/>
                </a:solidFill>
                <a:latin typeface="Constantia" panose="02030602050306030303" pitchFamily="18" charset="0"/>
              </a:rPr>
              <a:t>Reading fluency, story comprehension, becoming an independent reader </a:t>
            </a:r>
          </a:p>
          <a:p>
            <a:endParaRPr lang="en-US" sz="2000" b="1" dirty="0">
              <a:solidFill>
                <a:schemeClr val="tx1"/>
              </a:solidFill>
              <a:latin typeface="Constantia" panose="02030602050306030303" pitchFamily="18" charset="0"/>
            </a:endParaRPr>
          </a:p>
          <a:p>
            <a:r>
              <a:rPr lang="en-US" sz="2000" b="1" dirty="0">
                <a:solidFill>
                  <a:schemeClr val="tx1"/>
                </a:solidFill>
                <a:latin typeface="Constantia" panose="02030602050306030303" pitchFamily="18" charset="0"/>
              </a:rPr>
              <a:t>Science: </a:t>
            </a:r>
            <a:r>
              <a:rPr lang="en-US" sz="2000" dirty="0">
                <a:solidFill>
                  <a:schemeClr val="tx1"/>
                </a:solidFill>
                <a:latin typeface="Constantia" panose="02030602050306030303" pitchFamily="18" charset="0"/>
              </a:rPr>
              <a:t>Life science, physical science, earth science, human body, scientific method </a:t>
            </a:r>
          </a:p>
          <a:p>
            <a:endParaRPr lang="en-US" sz="2000" dirty="0">
              <a:solidFill>
                <a:schemeClr val="tx1"/>
              </a:solidFill>
              <a:latin typeface="Constantia" panose="02030602050306030303" pitchFamily="18" charset="0"/>
            </a:endParaRPr>
          </a:p>
          <a:p>
            <a:r>
              <a:rPr lang="en-US" sz="2000" b="1" dirty="0">
                <a:solidFill>
                  <a:schemeClr val="tx1"/>
                </a:solidFill>
                <a:latin typeface="Constantia" panose="02030602050306030303" pitchFamily="18" charset="0"/>
              </a:rPr>
              <a:t>Computers</a:t>
            </a:r>
            <a:r>
              <a:rPr lang="en-US" sz="2000" dirty="0">
                <a:solidFill>
                  <a:schemeClr val="tx1"/>
                </a:solidFill>
                <a:latin typeface="Constantia" panose="02030602050306030303" pitchFamily="18" charset="0"/>
              </a:rPr>
              <a:t>: Internet safety, </a:t>
            </a:r>
            <a:r>
              <a:rPr lang="en-US" sz="2000" dirty="0" err="1">
                <a:solidFill>
                  <a:schemeClr val="tx1"/>
                </a:solidFill>
                <a:latin typeface="Constantia" panose="02030602050306030303" pitchFamily="18" charset="0"/>
              </a:rPr>
              <a:t>ixl</a:t>
            </a:r>
            <a:r>
              <a:rPr lang="en-US" sz="2000" dirty="0">
                <a:solidFill>
                  <a:schemeClr val="tx1"/>
                </a:solidFill>
                <a:latin typeface="Constantia" panose="02030602050306030303" pitchFamily="18" charset="0"/>
              </a:rPr>
              <a:t> practice, information literacy, information literacy </a:t>
            </a:r>
          </a:p>
          <a:p>
            <a:endParaRPr lang="en-US" sz="2000" b="1" dirty="0"/>
          </a:p>
          <a:p>
            <a:endParaRPr lang="en-US" sz="2000" b="1" dirty="0"/>
          </a:p>
          <a:p>
            <a:endParaRPr lang="en-US" sz="2000" b="1" dirty="0">
              <a:latin typeface="Arial Black" panose="020B0A04020102020204" pitchFamily="34" charset="0"/>
            </a:endParaRPr>
          </a:p>
          <a:p>
            <a:endParaRPr lang="en-US" sz="2000" b="1" dirty="0">
              <a:latin typeface="Arial Black" panose="020B0A04020102020204" pitchFamily="34" charset="0"/>
            </a:endParaRPr>
          </a:p>
          <a:p>
            <a:endParaRPr lang="en-US" sz="2000" b="1" dirty="0">
              <a:latin typeface="Arial Black" panose="020B0A04020102020204" pitchFamily="34" charset="0"/>
            </a:endParaRPr>
          </a:p>
          <a:p>
            <a:endParaRPr lang="en-US" sz="2000" b="1" dirty="0">
              <a:latin typeface="Arial Black" panose="020B0A04020102020204" pitchFamily="34" charset="0"/>
            </a:endParaRPr>
          </a:p>
        </p:txBody>
      </p:sp>
    </p:spTree>
    <p:extLst>
      <p:ext uri="{BB962C8B-B14F-4D97-AF65-F5344CB8AC3E}">
        <p14:creationId xmlns:p14="http://schemas.microsoft.com/office/powerpoint/2010/main" val="4047338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4609F-4653-418B-BF33-552AD1772331}"/>
              </a:ext>
            </a:extLst>
          </p:cNvPr>
          <p:cNvSpPr>
            <a:spLocks noGrp="1"/>
          </p:cNvSpPr>
          <p:nvPr>
            <p:ph type="title"/>
          </p:nvPr>
        </p:nvSpPr>
        <p:spPr/>
        <p:txBody>
          <a:bodyPr/>
          <a:lstStyle/>
          <a:p>
            <a:pPr algn="ctr"/>
            <a:r>
              <a:rPr lang="en-US" dirty="0">
                <a:latin typeface="Arial Black" panose="020B0A04020102020204" pitchFamily="34" charset="0"/>
              </a:rPr>
              <a:t>Curriculum </a:t>
            </a:r>
          </a:p>
        </p:txBody>
      </p:sp>
      <p:sp>
        <p:nvSpPr>
          <p:cNvPr id="3" name="Content Placeholder 2">
            <a:extLst>
              <a:ext uri="{FF2B5EF4-FFF2-40B4-BE49-F238E27FC236}">
                <a16:creationId xmlns:a16="http://schemas.microsoft.com/office/drawing/2014/main" id="{7860002C-4669-470E-8F14-62F338A3EF8D}"/>
              </a:ext>
            </a:extLst>
          </p:cNvPr>
          <p:cNvSpPr>
            <a:spLocks noGrp="1"/>
          </p:cNvSpPr>
          <p:nvPr>
            <p:ph idx="1"/>
          </p:nvPr>
        </p:nvSpPr>
        <p:spPr/>
        <p:txBody>
          <a:bodyPr>
            <a:normAutofit/>
          </a:bodyPr>
          <a:lstStyle/>
          <a:p>
            <a:r>
              <a:rPr lang="en-US" sz="1800" b="1" dirty="0">
                <a:solidFill>
                  <a:schemeClr val="tx1"/>
                </a:solidFill>
                <a:latin typeface="Constantia" panose="02030602050306030303" pitchFamily="18" charset="0"/>
              </a:rPr>
              <a:t>English</a:t>
            </a:r>
            <a:r>
              <a:rPr lang="en-US" sz="1800" dirty="0">
                <a:solidFill>
                  <a:schemeClr val="tx1"/>
                </a:solidFill>
                <a:latin typeface="Constantia" panose="02030602050306030303" pitchFamily="18" charset="0"/>
              </a:rPr>
              <a:t>:  Grammar skills and introduction to writing skills </a:t>
            </a:r>
          </a:p>
          <a:p>
            <a:endParaRPr lang="en-US" sz="1800" dirty="0">
              <a:solidFill>
                <a:schemeClr val="tx1"/>
              </a:solidFill>
              <a:latin typeface="Constantia" panose="02030602050306030303" pitchFamily="18" charset="0"/>
            </a:endParaRPr>
          </a:p>
          <a:p>
            <a:r>
              <a:rPr lang="en-US" sz="1800" b="1" dirty="0">
                <a:solidFill>
                  <a:schemeClr val="tx1"/>
                </a:solidFill>
                <a:latin typeface="Constantia" panose="02030602050306030303" pitchFamily="18" charset="0"/>
              </a:rPr>
              <a:t>Phonics: </a:t>
            </a:r>
            <a:r>
              <a:rPr lang="en-US" sz="1800" dirty="0">
                <a:solidFill>
                  <a:schemeClr val="tx1"/>
                </a:solidFill>
                <a:latin typeface="Constantia" panose="02030602050306030303" pitchFamily="18" charset="0"/>
              </a:rPr>
              <a:t>Consonants and vowel sounds </a:t>
            </a:r>
          </a:p>
          <a:p>
            <a:endParaRPr lang="en-US" sz="1800" dirty="0">
              <a:solidFill>
                <a:schemeClr val="tx1"/>
              </a:solidFill>
              <a:latin typeface="Constantia" panose="02030602050306030303" pitchFamily="18" charset="0"/>
            </a:endParaRPr>
          </a:p>
          <a:p>
            <a:r>
              <a:rPr lang="en-US" sz="1800" b="1" dirty="0">
                <a:solidFill>
                  <a:schemeClr val="tx1"/>
                </a:solidFill>
                <a:latin typeface="Constantia" panose="02030602050306030303" pitchFamily="18" charset="0"/>
              </a:rPr>
              <a:t>Social Studies: </a:t>
            </a:r>
            <a:r>
              <a:rPr lang="en-US" sz="1800" dirty="0">
                <a:solidFill>
                  <a:schemeClr val="tx1"/>
                </a:solidFill>
                <a:latin typeface="Constantia" panose="02030602050306030303" pitchFamily="18" charset="0"/>
              </a:rPr>
              <a:t>Geography, history,  </a:t>
            </a:r>
            <a:endParaRPr lang="en-US" sz="1800" b="1" dirty="0">
              <a:solidFill>
                <a:schemeClr val="tx1"/>
              </a:solidFill>
              <a:latin typeface="Constantia" panose="02030602050306030303" pitchFamily="18" charset="0"/>
            </a:endParaRPr>
          </a:p>
          <a:p>
            <a:endParaRPr lang="en-US" sz="1800" dirty="0">
              <a:solidFill>
                <a:schemeClr val="tx1"/>
              </a:solidFill>
              <a:latin typeface="Constantia" panose="02030602050306030303" pitchFamily="18" charset="0"/>
            </a:endParaRPr>
          </a:p>
          <a:p>
            <a:r>
              <a:rPr lang="en-US" sz="1800" b="1" dirty="0">
                <a:solidFill>
                  <a:schemeClr val="tx1"/>
                </a:solidFill>
                <a:latin typeface="Constantia" panose="02030602050306030303" pitchFamily="18" charset="0"/>
              </a:rPr>
              <a:t>Spelling</a:t>
            </a:r>
            <a:r>
              <a:rPr lang="en-US" sz="1800" dirty="0">
                <a:solidFill>
                  <a:schemeClr val="tx1"/>
                </a:solidFill>
                <a:latin typeface="Constantia" panose="02030602050306030303" pitchFamily="18" charset="0"/>
              </a:rPr>
              <a:t>: Weekly tests</a:t>
            </a:r>
          </a:p>
          <a:p>
            <a:endParaRPr lang="en-US" sz="1800" dirty="0">
              <a:solidFill>
                <a:schemeClr val="tx1"/>
              </a:solidFill>
              <a:latin typeface="Constantia" panose="02030602050306030303" pitchFamily="18" charset="0"/>
            </a:endParaRPr>
          </a:p>
          <a:p>
            <a:r>
              <a:rPr lang="en-US" sz="1800" b="1" dirty="0">
                <a:solidFill>
                  <a:schemeClr val="tx1"/>
                </a:solidFill>
                <a:latin typeface="Constantia" panose="02030602050306030303" pitchFamily="18" charset="0"/>
              </a:rPr>
              <a:t>Handwriting</a:t>
            </a:r>
            <a:r>
              <a:rPr lang="en-US" sz="1800" dirty="0">
                <a:solidFill>
                  <a:schemeClr val="tx1"/>
                </a:solidFill>
                <a:latin typeface="Constantia" panose="02030602050306030303" pitchFamily="18" charset="0"/>
              </a:rPr>
              <a:t>: Manuscript and cursive </a:t>
            </a:r>
          </a:p>
        </p:txBody>
      </p:sp>
    </p:spTree>
    <p:extLst>
      <p:ext uri="{BB962C8B-B14F-4D97-AF65-F5344CB8AC3E}">
        <p14:creationId xmlns:p14="http://schemas.microsoft.com/office/powerpoint/2010/main" val="1675178824"/>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TM03457444[[fn=Basis]]</Template>
  <TotalTime>11</TotalTime>
  <Words>350</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Constantia</vt:lpstr>
      <vt:lpstr>Corbel</vt:lpstr>
      <vt:lpstr>Basis</vt:lpstr>
      <vt:lpstr>Back to School Night</vt:lpstr>
      <vt:lpstr>PowerPoint Presentation</vt:lpstr>
      <vt:lpstr>Class Announcements </vt:lpstr>
      <vt:lpstr>PowerPoint Presentation</vt:lpstr>
      <vt:lpstr>Classroom Rules</vt:lpstr>
      <vt:lpstr>PowerPoint Presentation</vt:lpstr>
      <vt:lpstr>PowerPoint Presentation</vt:lpstr>
      <vt:lpstr>Curriculum </vt:lpstr>
      <vt:lpstr>Curriculum </vt:lpstr>
      <vt:lpstr>Iready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School Night</dc:title>
  <dc:creator>ann h</dc:creator>
  <cp:lastModifiedBy>Kelly Mikrut</cp:lastModifiedBy>
  <cp:revision>3</cp:revision>
  <dcterms:created xsi:type="dcterms:W3CDTF">2020-09-02T22:28:40Z</dcterms:created>
  <dcterms:modified xsi:type="dcterms:W3CDTF">2020-09-02T22:50:09Z</dcterms:modified>
</cp:coreProperties>
</file>